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6" r:id="rId3"/>
    <p:sldId id="257" r:id="rId4"/>
    <p:sldId id="259" r:id="rId5"/>
    <p:sldId id="260" r:id="rId6"/>
    <p:sldId id="261" r:id="rId7"/>
    <p:sldId id="262" r:id="rId8"/>
    <p:sldId id="264" r:id="rId9"/>
    <p:sldId id="265" r:id="rId10"/>
    <p:sldId id="267" r:id="rId11"/>
    <p:sldId id="268" r:id="rId12"/>
    <p:sldId id="270" r:id="rId13"/>
    <p:sldId id="269" r:id="rId14"/>
    <p:sldId id="271"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91622C4-7A9C-413C-B747-91A817384E7B}" type="datetimeFigureOut">
              <a:rPr lang="ru-RU" smtClean="0"/>
              <a:pPr/>
              <a:t>30.04.2020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412C81-AE00-4AC4-9B25-6EAA5DE4EA7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1622C4-7A9C-413C-B747-91A817384E7B}" type="datetimeFigureOut">
              <a:rPr lang="ru-RU" smtClean="0"/>
              <a:pPr/>
              <a:t>30.04.2020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412C81-AE00-4AC4-9B25-6EAA5DE4EA7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6"/>
            <a:ext cx="8096833" cy="4247317"/>
          </a:xfrm>
          <a:prstGeom prst="rect">
            <a:avLst/>
          </a:prstGeom>
          <a:noFill/>
        </p:spPr>
        <p:txBody>
          <a:bodyPr wrap="none" lIns="91440" tIns="45720" rIns="91440" bIns="45720">
            <a:spAutoFit/>
          </a:bodyPr>
          <a:lstStyle/>
          <a:p>
            <a:pPr algn="ctr"/>
            <a:r>
              <a:rPr lang="ru-RU"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Классный час </a:t>
            </a:r>
          </a:p>
          <a:p>
            <a:pPr algn="ctr"/>
            <a:r>
              <a:rPr lang="ru-RU"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«Путь двух товарищей»</a:t>
            </a:r>
          </a:p>
          <a:p>
            <a:pPr algn="ctr"/>
            <a:endParaRPr lang="ru-RU"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a:endParaRPr lang="ru-RU"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a:endParaRPr lang="ru-RU"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4" name="Прямоугольник 3"/>
          <p:cNvSpPr/>
          <p:nvPr/>
        </p:nvSpPr>
        <p:spPr>
          <a:xfrm>
            <a:off x="285720" y="2357430"/>
            <a:ext cx="8501122" cy="1200329"/>
          </a:xfrm>
          <a:prstGeom prst="rect">
            <a:avLst/>
          </a:prstGeom>
        </p:spPr>
        <p:txBody>
          <a:bodyPr wrap="square">
            <a:spAutoFit/>
          </a:bodyPr>
          <a:lstStyle/>
          <a:p>
            <a:pPr algn="ctr"/>
            <a:r>
              <a:rPr lang="ru-RU" sz="3600" b="1" i="1" dirty="0" smtClean="0">
                <a:latin typeface="Arial Black" pitchFamily="34" charset="0"/>
              </a:rPr>
              <a:t>Спортсмены-герои </a:t>
            </a:r>
          </a:p>
          <a:p>
            <a:pPr algn="ctr"/>
            <a:r>
              <a:rPr lang="ru-RU" sz="3600" b="1" i="1" dirty="0" smtClean="0">
                <a:latin typeface="Arial Black" pitchFamily="34" charset="0"/>
              </a:rPr>
              <a:t>Великой Отечественной войны</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86116" y="1071546"/>
            <a:ext cx="4572000" cy="2585323"/>
          </a:xfrm>
          <a:prstGeom prst="rect">
            <a:avLst/>
          </a:prstGeom>
        </p:spPr>
        <p:txBody>
          <a:bodyPr>
            <a:spAutoFit/>
          </a:bodyPr>
          <a:lstStyle/>
          <a:p>
            <a:r>
              <a:rPr lang="ru-RU" dirty="0"/>
              <a:t>После окончания войны Копылов продолжил службу в Советской армии. В 1948 году он окончил Высшие академические курсы при Военной академии бронетанковых войск. К сожалению, в 1955 году он был уволен в запас. Сначала он работал в Калинине, а позже в Сухуми. Скончался в возрасте 55 лет 12 апреля 1965 года.</a:t>
            </a:r>
          </a:p>
        </p:txBody>
      </p:sp>
      <p:pic>
        <p:nvPicPr>
          <p:cNvPr id="3" name="Рисунок 2" descr="10.png"/>
          <p:cNvPicPr>
            <a:picLocks noChangeAspect="1"/>
          </p:cNvPicPr>
          <p:nvPr/>
        </p:nvPicPr>
        <p:blipFill>
          <a:blip r:embed="rId2"/>
          <a:stretch>
            <a:fillRect/>
          </a:stretch>
        </p:blipFill>
        <p:spPr>
          <a:xfrm>
            <a:off x="142844" y="214290"/>
            <a:ext cx="2490716" cy="327222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14678" y="285728"/>
            <a:ext cx="4572000" cy="3970318"/>
          </a:xfrm>
          <a:prstGeom prst="rect">
            <a:avLst/>
          </a:prstGeom>
        </p:spPr>
        <p:txBody>
          <a:bodyPr>
            <a:spAutoFit/>
          </a:bodyPr>
          <a:lstStyle/>
          <a:p>
            <a:pPr fontAlgn="ctr"/>
            <a:r>
              <a:rPr lang="ru-RU" dirty="0" err="1"/>
              <a:t>Чебуркин</a:t>
            </a:r>
            <a:r>
              <a:rPr lang="ru-RU" dirty="0"/>
              <a:t> Иван Николаевич родился 5 января 1911 года в деревне Нов- Майна ныне </a:t>
            </a:r>
            <a:r>
              <a:rPr lang="ru-RU" dirty="0" err="1"/>
              <a:t>Мелекесского</a:t>
            </a:r>
            <a:r>
              <a:rPr lang="ru-RU" dirty="0"/>
              <a:t> района Ульяновской области в семье крестьянина.</a:t>
            </a:r>
            <a:br>
              <a:rPr lang="ru-RU" dirty="0"/>
            </a:br>
            <a:r>
              <a:rPr lang="ru-RU" dirty="0" smtClean="0"/>
              <a:t>Член </a:t>
            </a:r>
            <a:r>
              <a:rPr lang="ru-RU" dirty="0"/>
              <a:t>КПСС с 1944 года. Образование среднее. Работал спортивным тренером в Москве. В Красной Армии с 1938 года</a:t>
            </a:r>
            <a:r>
              <a:rPr lang="ru-RU" dirty="0" smtClean="0"/>
              <a:t>.</a:t>
            </a:r>
            <a:r>
              <a:rPr lang="ru-RU" dirty="0"/>
              <a:t> Участник Великой Отечественной войны с июня 1941 года.</a:t>
            </a:r>
            <a:r>
              <a:rPr lang="ru-RU" dirty="0" smtClean="0"/>
              <a:t/>
            </a:r>
            <a:br>
              <a:rPr lang="ru-RU" dirty="0" smtClean="0"/>
            </a:br>
            <a:r>
              <a:rPr lang="ru-RU" dirty="0"/>
              <a:t>Сражался на 2-м Украинском и 1-м Белорусском фронтах. В составе своей части принимал участие в освобождении Украины, Молдавии, Польши, воевал в Германии.</a:t>
            </a:r>
          </a:p>
        </p:txBody>
      </p:sp>
      <p:pic>
        <p:nvPicPr>
          <p:cNvPr id="7" name="Рисунок 6" descr="2.png"/>
          <p:cNvPicPr>
            <a:picLocks noChangeAspect="1"/>
          </p:cNvPicPr>
          <p:nvPr/>
        </p:nvPicPr>
        <p:blipFill>
          <a:blip r:embed="rId2"/>
          <a:stretch>
            <a:fillRect/>
          </a:stretch>
        </p:blipFill>
        <p:spPr>
          <a:xfrm>
            <a:off x="2000264" y="3069269"/>
            <a:ext cx="7143736" cy="3788731"/>
          </a:xfrm>
          <a:prstGeom prst="rect">
            <a:avLst/>
          </a:prstGeom>
        </p:spPr>
      </p:pic>
      <p:pic>
        <p:nvPicPr>
          <p:cNvPr id="4" name="Рисунок 3" descr="12.png"/>
          <p:cNvPicPr>
            <a:picLocks noChangeAspect="1"/>
          </p:cNvPicPr>
          <p:nvPr/>
        </p:nvPicPr>
        <p:blipFill>
          <a:blip r:embed="rId3"/>
          <a:stretch>
            <a:fillRect/>
          </a:stretch>
        </p:blipFill>
        <p:spPr>
          <a:xfrm>
            <a:off x="285720" y="142852"/>
            <a:ext cx="2600688" cy="354379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4png.png"/>
          <p:cNvPicPr>
            <a:picLocks noChangeAspect="1"/>
          </p:cNvPicPr>
          <p:nvPr/>
        </p:nvPicPr>
        <p:blipFill>
          <a:blip r:embed="rId2" cstate="print"/>
          <a:stretch>
            <a:fillRect/>
          </a:stretch>
        </p:blipFill>
        <p:spPr>
          <a:xfrm>
            <a:off x="142844" y="142852"/>
            <a:ext cx="4819779" cy="2643206"/>
          </a:xfrm>
          <a:prstGeom prst="rect">
            <a:avLst/>
          </a:prstGeom>
        </p:spPr>
      </p:pic>
      <p:sp>
        <p:nvSpPr>
          <p:cNvPr id="3" name="Прямоугольник 2"/>
          <p:cNvSpPr/>
          <p:nvPr/>
        </p:nvSpPr>
        <p:spPr>
          <a:xfrm>
            <a:off x="4572000" y="142852"/>
            <a:ext cx="4572000" cy="1477328"/>
          </a:xfrm>
          <a:prstGeom prst="rect">
            <a:avLst/>
          </a:prstGeom>
        </p:spPr>
        <p:txBody>
          <a:bodyPr>
            <a:spAutoFit/>
          </a:bodyPr>
          <a:lstStyle/>
          <a:p>
            <a:r>
              <a:rPr lang="ru-RU" dirty="0"/>
              <a:t>Приказом от 10 апреля 1944 года за мужество и отвагу, проявленные в боях, старший сержант </a:t>
            </a:r>
            <a:r>
              <a:rPr lang="ru-RU" dirty="0" err="1"/>
              <a:t>Чебуркин</a:t>
            </a:r>
            <a:r>
              <a:rPr lang="ru-RU" dirty="0"/>
              <a:t> Иван Николаевич награждён орденом Славы 3-й степени.</a:t>
            </a:r>
          </a:p>
        </p:txBody>
      </p:sp>
      <p:sp>
        <p:nvSpPr>
          <p:cNvPr id="4" name="Прямоугольник 3"/>
          <p:cNvSpPr/>
          <p:nvPr/>
        </p:nvSpPr>
        <p:spPr>
          <a:xfrm>
            <a:off x="4572000" y="1714488"/>
            <a:ext cx="4572000" cy="1477328"/>
          </a:xfrm>
          <a:prstGeom prst="rect">
            <a:avLst/>
          </a:prstGeom>
        </p:spPr>
        <p:txBody>
          <a:bodyPr>
            <a:spAutoFit/>
          </a:bodyPr>
          <a:lstStyle/>
          <a:p>
            <a:r>
              <a:rPr lang="ru-RU" dirty="0"/>
              <a:t>Приказом от 13 апреля 1945 года за мужество и отвагу, проявленные в боях, гвардии старшина </a:t>
            </a:r>
            <a:r>
              <a:rPr lang="ru-RU" dirty="0" err="1"/>
              <a:t>Чебуркин</a:t>
            </a:r>
            <a:r>
              <a:rPr lang="ru-RU" dirty="0"/>
              <a:t> Иван Николаевич награждён орденом Славы 2-й степени.</a:t>
            </a:r>
          </a:p>
        </p:txBody>
      </p:sp>
      <p:sp>
        <p:nvSpPr>
          <p:cNvPr id="5" name="Прямоугольник 4"/>
          <p:cNvSpPr/>
          <p:nvPr/>
        </p:nvSpPr>
        <p:spPr>
          <a:xfrm>
            <a:off x="4572000" y="3143248"/>
            <a:ext cx="4572000" cy="2031325"/>
          </a:xfrm>
          <a:prstGeom prst="rect">
            <a:avLst/>
          </a:prstGeom>
        </p:spPr>
        <p:txBody>
          <a:bodyPr>
            <a:spAutoFit/>
          </a:bodyPr>
          <a:lstStyle/>
          <a:p>
            <a:r>
              <a:rPr lang="ru-RU" dirty="0"/>
              <a:t>Указом Президиума Верховного Совета СССР от 15 мая 1946 года за образцовое выполнение заданий командования в боях с немецко-фашистскими захватчиками гвардии старшина </a:t>
            </a:r>
            <a:r>
              <a:rPr lang="ru-RU" dirty="0" err="1"/>
              <a:t>Чебуркин</a:t>
            </a:r>
            <a:r>
              <a:rPr lang="ru-RU" dirty="0"/>
              <a:t> Иван Николаевич награждён орденом Славы 1-й степени.</a:t>
            </a:r>
          </a:p>
        </p:txBody>
      </p:sp>
      <p:sp>
        <p:nvSpPr>
          <p:cNvPr id="6" name="Прямоугольник 5"/>
          <p:cNvSpPr/>
          <p:nvPr/>
        </p:nvSpPr>
        <p:spPr>
          <a:xfrm>
            <a:off x="285720" y="3143248"/>
            <a:ext cx="3500462" cy="1754326"/>
          </a:xfrm>
          <a:prstGeom prst="rect">
            <a:avLst/>
          </a:prstGeom>
        </p:spPr>
        <p:txBody>
          <a:bodyPr wrap="square">
            <a:spAutoFit/>
          </a:bodyPr>
          <a:lstStyle/>
          <a:p>
            <a:r>
              <a:rPr lang="ru-RU" dirty="0"/>
              <a:t>Таким образом, Иван Николаевич </a:t>
            </a:r>
            <a:r>
              <a:rPr lang="ru-RU" dirty="0" err="1"/>
              <a:t>Чебуркин</a:t>
            </a:r>
            <a:r>
              <a:rPr lang="ru-RU" dirty="0"/>
              <a:t> стал полным кавалером ордена Славы!</a:t>
            </a:r>
            <a:r>
              <a:rPr lang="ru-RU" dirty="0" smtClean="0"/>
              <a:t/>
            </a:r>
            <a:br>
              <a:rPr lang="ru-RU" dirty="0" smtClean="0"/>
            </a:br>
            <a:r>
              <a:rPr lang="ru-RU" dirty="0"/>
              <a:t>Войну закончил в Берлине</a:t>
            </a:r>
            <a:r>
              <a:rPr lang="ru-RU" dirty="0" smtClean="0"/>
              <a:t>.</a:t>
            </a:r>
          </a:p>
          <a:p>
            <a:endParaRPr lang="ru-RU" dirty="0"/>
          </a:p>
          <a:p>
            <a:endParaRPr lang="ru-RU" dirty="0"/>
          </a:p>
        </p:txBody>
      </p:sp>
      <p:sp>
        <p:nvSpPr>
          <p:cNvPr id="7" name="Прямоугольник 6"/>
          <p:cNvSpPr/>
          <p:nvPr/>
        </p:nvSpPr>
        <p:spPr>
          <a:xfrm>
            <a:off x="214282" y="4357694"/>
            <a:ext cx="4572000" cy="2297170"/>
          </a:xfrm>
          <a:prstGeom prst="rect">
            <a:avLst/>
          </a:prstGeom>
        </p:spPr>
        <p:txBody>
          <a:bodyPr wrap="square">
            <a:spAutoFit/>
          </a:bodyPr>
          <a:lstStyle/>
          <a:p>
            <a:r>
              <a:rPr lang="ru-RU" dirty="0"/>
              <a:t>В 1945 году демобилизован. Вернулся в спорт. На чемпионате СССР по легкой атлетике в 1948 году стал 10-м в марафоне, после чего принял решение о завершении карьеры спортсмена. В дальнейшем, </a:t>
            </a:r>
            <a:r>
              <a:rPr lang="ru-RU" dirty="0" err="1"/>
              <a:t>Чебуркин</a:t>
            </a:r>
            <a:r>
              <a:rPr lang="ru-RU" dirty="0"/>
              <a:t> И. Н. работал тренером.</a:t>
            </a:r>
            <a:r>
              <a:rPr lang="ru-RU" dirty="0" smtClean="0"/>
              <a:t/>
            </a:r>
            <a:br>
              <a:rPr lang="ru-RU" dirty="0" smtClean="0"/>
            </a:br>
            <a:r>
              <a:rPr lang="ru-RU" dirty="0"/>
              <a:t>Жил в Москве. Скончался Иван Николаевич 16 февраля 1977 года.</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png"/>
          <p:cNvPicPr>
            <a:picLocks noChangeAspect="1"/>
          </p:cNvPicPr>
          <p:nvPr/>
        </p:nvPicPr>
        <p:blipFill>
          <a:blip r:embed="rId2"/>
          <a:stretch>
            <a:fillRect/>
          </a:stretch>
        </p:blipFill>
        <p:spPr>
          <a:xfrm>
            <a:off x="285720" y="142852"/>
            <a:ext cx="4393909" cy="2786082"/>
          </a:xfrm>
          <a:prstGeom prst="rect">
            <a:avLst/>
          </a:prstGeom>
        </p:spPr>
      </p:pic>
      <p:sp>
        <p:nvSpPr>
          <p:cNvPr id="4" name="Прямоугольник 3"/>
          <p:cNvSpPr/>
          <p:nvPr/>
        </p:nvSpPr>
        <p:spPr>
          <a:xfrm>
            <a:off x="4572000" y="214290"/>
            <a:ext cx="4572000" cy="2031325"/>
          </a:xfrm>
          <a:prstGeom prst="rect">
            <a:avLst/>
          </a:prstGeom>
        </p:spPr>
        <p:txBody>
          <a:bodyPr>
            <a:spAutoFit/>
          </a:bodyPr>
          <a:lstStyle/>
          <a:p>
            <a:r>
              <a:rPr lang="ru-RU" dirty="0"/>
              <a:t>31 марта 1944 года, в наступательном бою у населенного пункта </a:t>
            </a:r>
            <a:r>
              <a:rPr lang="ru-RU" dirty="0" err="1"/>
              <a:t>Тодорешты</a:t>
            </a:r>
            <a:r>
              <a:rPr lang="ru-RU" dirty="0"/>
              <a:t>, командир бронетранспортера взвода разведки роты управления 164-й танковой бригады старший сержант Иван </a:t>
            </a:r>
            <a:r>
              <a:rPr lang="ru-RU" dirty="0" err="1"/>
              <a:t>Чебуркин</a:t>
            </a:r>
            <a:r>
              <a:rPr lang="ru-RU" dirty="0"/>
              <a:t> с группой бойцов ворвался во вражеские позиции, лично уничтожив до 10 фашистов.</a:t>
            </a:r>
          </a:p>
        </p:txBody>
      </p:sp>
      <p:sp>
        <p:nvSpPr>
          <p:cNvPr id="5" name="Прямоугольник 4"/>
          <p:cNvSpPr/>
          <p:nvPr/>
        </p:nvSpPr>
        <p:spPr>
          <a:xfrm>
            <a:off x="4214810" y="2928934"/>
            <a:ext cx="4572000" cy="2308324"/>
          </a:xfrm>
          <a:prstGeom prst="rect">
            <a:avLst/>
          </a:prstGeom>
        </p:spPr>
        <p:txBody>
          <a:bodyPr>
            <a:spAutoFit/>
          </a:bodyPr>
          <a:lstStyle/>
          <a:p>
            <a:r>
              <a:rPr lang="ru-RU" dirty="0"/>
              <a:t>В боях 20-31 марта 1945 года в районе города </a:t>
            </a:r>
            <a:r>
              <a:rPr lang="ru-RU" dirty="0" err="1"/>
              <a:t>Зольден</a:t>
            </a:r>
            <a:r>
              <a:rPr lang="ru-RU" dirty="0"/>
              <a:t> (Германия), гвардии старшина Иван </a:t>
            </a:r>
            <a:r>
              <a:rPr lang="ru-RU" dirty="0" err="1"/>
              <a:t>Чебуркин</a:t>
            </a:r>
            <a:r>
              <a:rPr lang="ru-RU" dirty="0"/>
              <a:t> вместе с напарником нейтрализовал охрану моста, заминированного противником, и удерживал его до подхода основных сил, дав возможность переправиться через реку танковым подразделениям.</a:t>
            </a:r>
          </a:p>
        </p:txBody>
      </p:sp>
      <p:sp>
        <p:nvSpPr>
          <p:cNvPr id="6" name="Прямоугольник 5"/>
          <p:cNvSpPr/>
          <p:nvPr/>
        </p:nvSpPr>
        <p:spPr>
          <a:xfrm>
            <a:off x="285720" y="3357562"/>
            <a:ext cx="3857652" cy="3970318"/>
          </a:xfrm>
          <a:prstGeom prst="rect">
            <a:avLst/>
          </a:prstGeom>
        </p:spPr>
        <p:txBody>
          <a:bodyPr wrap="square">
            <a:spAutoFit/>
          </a:bodyPr>
          <a:lstStyle/>
          <a:p>
            <a:r>
              <a:rPr lang="ru-RU" dirty="0"/>
              <a:t>24 апреля 1945 года, в наступательном бою под городом </a:t>
            </a:r>
            <a:r>
              <a:rPr lang="ru-RU" dirty="0" err="1"/>
              <a:t>Науен</a:t>
            </a:r>
            <a:r>
              <a:rPr lang="ru-RU" dirty="0"/>
              <a:t> (Германия) командир взвода разведки роты управления 47-й гвардейской танковой бригады гвардии старшина </a:t>
            </a:r>
            <a:r>
              <a:rPr lang="ru-RU" dirty="0" err="1"/>
              <a:t>Чебуркин</a:t>
            </a:r>
            <a:r>
              <a:rPr lang="ru-RU" dirty="0"/>
              <a:t> И. Н. находясь во главе группы разведчиков огнём из пулемета поджег три автомашины, истребил свыше десяти гитлеровцев, способствуя тем самым успеху наступления.</a:t>
            </a:r>
          </a:p>
          <a:p>
            <a:r>
              <a:rPr lang="ru-RU" dirty="0" smtClean="0"/>
              <a:t/>
            </a:r>
            <a:br>
              <a:rPr lang="ru-RU" dirty="0" smtClean="0"/>
            </a:b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214290"/>
            <a:ext cx="8072494" cy="2585323"/>
          </a:xfrm>
          <a:prstGeom prst="rect">
            <a:avLst/>
          </a:prstGeom>
        </p:spPr>
        <p:txBody>
          <a:bodyPr wrap="square">
            <a:spAutoFit/>
          </a:bodyPr>
          <a:lstStyle/>
          <a:p>
            <a:r>
              <a:rPr lang="ru-RU" dirty="0"/>
              <a:t>Победный 1945-й...</a:t>
            </a:r>
          </a:p>
          <a:p>
            <a:r>
              <a:rPr lang="ru-RU" dirty="0"/>
              <a:t>Незабываемой весной сорок пятого гвардейская танковая бригада Копылова одной из первых ворвалась в Берлин. И громила фашистов до тех пор, пока в прицелах танковых пушек не показался гигантский олимпийский стадион в </a:t>
            </a:r>
            <a:r>
              <a:rPr lang="ru-RU" dirty="0" err="1"/>
              <a:t>Оберсдорфе</a:t>
            </a:r>
            <a:r>
              <a:rPr lang="ru-RU" dirty="0"/>
              <a:t>. У его бетонных стен, на его беговой дорожке и завершили свой «огненный марафон» два советских спортсмена, два воина нашей Родины, два друга — полковник и старшина.</a:t>
            </a:r>
          </a:p>
          <a:p>
            <a:r>
              <a:rPr lang="ru-RU" dirty="0" smtClean="0"/>
              <a:t/>
            </a:r>
            <a:br>
              <a:rPr lang="ru-RU" dirty="0" smtClean="0"/>
            </a:br>
            <a:endParaRPr lang="ru-RU" dirty="0"/>
          </a:p>
        </p:txBody>
      </p:sp>
      <p:pic>
        <p:nvPicPr>
          <p:cNvPr id="3" name="Рисунок 2" descr="5.png"/>
          <p:cNvPicPr>
            <a:picLocks noChangeAspect="1"/>
          </p:cNvPicPr>
          <p:nvPr/>
        </p:nvPicPr>
        <p:blipFill>
          <a:blip r:embed="rId2"/>
          <a:stretch>
            <a:fillRect/>
          </a:stretch>
        </p:blipFill>
        <p:spPr>
          <a:xfrm>
            <a:off x="214282" y="2214555"/>
            <a:ext cx="5088771" cy="3286148"/>
          </a:xfrm>
          <a:prstGeom prst="rect">
            <a:avLst/>
          </a:prstGeom>
        </p:spPr>
      </p:pic>
      <p:sp>
        <p:nvSpPr>
          <p:cNvPr id="4" name="Прямоугольник 3"/>
          <p:cNvSpPr/>
          <p:nvPr/>
        </p:nvSpPr>
        <p:spPr>
          <a:xfrm>
            <a:off x="5286380" y="2285992"/>
            <a:ext cx="3714776" cy="4524315"/>
          </a:xfrm>
          <a:prstGeom prst="rect">
            <a:avLst/>
          </a:prstGeom>
        </p:spPr>
        <p:txBody>
          <a:bodyPr wrap="square">
            <a:spAutoFit/>
          </a:bodyPr>
          <a:lstStyle/>
          <a:p>
            <a:r>
              <a:rPr lang="ru-RU" dirty="0"/>
              <a:t>24 июня 1945 года воины спортсмены Н. Копылов и И. </a:t>
            </a:r>
            <a:r>
              <a:rPr lang="ru-RU" dirty="0" err="1"/>
              <a:t>Чебуркин</a:t>
            </a:r>
            <a:r>
              <a:rPr lang="ru-RU" dirty="0"/>
              <a:t> приняли участие в Параде Победы в Москве. И когда гвардейцы шагали по древней площади столицы, когда торжественным шагом проходили мимо Мавзолея, они по праву представляли здесь многомиллионную армию советских спортсменов, в годину суровых испытаний делом доказавших свою готовность к обороне Родины.</a:t>
            </a:r>
          </a:p>
          <a:p>
            <a:r>
              <a:rPr lang="ru-RU" dirty="0" smtClean="0"/>
              <a:t/>
            </a:r>
            <a:br>
              <a:rPr lang="ru-RU" dirty="0" smtClean="0"/>
            </a:b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5786" y="642918"/>
            <a:ext cx="8004242" cy="2308324"/>
          </a:xfrm>
          <a:prstGeom prst="rect">
            <a:avLst/>
          </a:prstGeom>
          <a:noFill/>
        </p:spPr>
        <p:txBody>
          <a:bodyPr wrap="none" rtlCol="0">
            <a:spAutoFit/>
          </a:bodyPr>
          <a:lstStyle/>
          <a:p>
            <a:pPr algn="ctr"/>
            <a:r>
              <a:rPr lang="ru-RU" dirty="0"/>
              <a:t>Спортсмены-герои Великой Отечественной </a:t>
            </a:r>
            <a:r>
              <a:rPr lang="ru-RU" dirty="0" smtClean="0"/>
              <a:t>войны</a:t>
            </a:r>
          </a:p>
          <a:p>
            <a:pPr algn="ctr"/>
            <a:r>
              <a:rPr lang="ru-RU" dirty="0"/>
              <a:t>Путь двух товарищей</a:t>
            </a:r>
            <a:endParaRPr lang="ru-RU" dirty="0" smtClean="0"/>
          </a:p>
          <a:p>
            <a:r>
              <a:rPr lang="ru-RU" dirty="0" smtClean="0"/>
              <a:t>Важное место </a:t>
            </a:r>
            <a:r>
              <a:rPr lang="ru-RU" dirty="0"/>
              <a:t>в жизни советского общества занимал спорт </a:t>
            </a:r>
            <a:r>
              <a:rPr lang="ru-RU" dirty="0" smtClean="0"/>
              <a:t>и</a:t>
            </a:r>
          </a:p>
          <a:p>
            <a:r>
              <a:rPr lang="ru-RU" dirty="0" smtClean="0"/>
              <a:t> </a:t>
            </a:r>
            <a:r>
              <a:rPr lang="ru-RU" dirty="0"/>
              <a:t>физическая культура. Он активно пропагандировался с помощью плакатов, </a:t>
            </a:r>
            <a:endParaRPr lang="ru-RU" dirty="0" smtClean="0"/>
          </a:p>
          <a:p>
            <a:r>
              <a:rPr lang="ru-RU" dirty="0" smtClean="0"/>
              <a:t>телевидения</a:t>
            </a:r>
            <a:r>
              <a:rPr lang="ru-RU" dirty="0"/>
              <a:t>, а также в советской прессе</a:t>
            </a:r>
            <a:r>
              <a:rPr lang="ru-RU" dirty="0" smtClean="0"/>
              <a:t>.</a:t>
            </a:r>
            <a:r>
              <a:rPr lang="ru-RU" dirty="0"/>
              <a:t> </a:t>
            </a:r>
            <a:endParaRPr lang="ru-RU" dirty="0" smtClean="0"/>
          </a:p>
          <a:p>
            <a:r>
              <a:rPr lang="ru-RU" dirty="0" smtClean="0"/>
              <a:t>В </a:t>
            </a:r>
            <a:r>
              <a:rPr lang="ru-RU" dirty="0"/>
              <a:t>апреле 1930 года был сформирован Всесоюзный совет физической культуры</a:t>
            </a:r>
            <a:r>
              <a:rPr lang="ru-RU" dirty="0" smtClean="0"/>
              <a:t>,</a:t>
            </a:r>
          </a:p>
          <a:p>
            <a:r>
              <a:rPr lang="ru-RU" dirty="0" smtClean="0"/>
              <a:t> </a:t>
            </a:r>
            <a:r>
              <a:rPr lang="ru-RU" dirty="0"/>
              <a:t>и программа ГТО ставила для себя большие цели. Спорт и физические </a:t>
            </a:r>
            <a:endParaRPr lang="ru-RU" dirty="0" smtClean="0"/>
          </a:p>
          <a:p>
            <a:r>
              <a:rPr lang="ru-RU" dirty="0" smtClean="0"/>
              <a:t>упражнения </a:t>
            </a:r>
            <a:r>
              <a:rPr lang="ru-RU" dirty="0"/>
              <a:t>были как военная подготовка для улучшения тела и духа.</a:t>
            </a:r>
          </a:p>
        </p:txBody>
      </p:sp>
      <p:pic>
        <p:nvPicPr>
          <p:cNvPr id="5" name="Рисунок 4" descr="_.jpg"/>
          <p:cNvPicPr>
            <a:picLocks noChangeAspect="1"/>
          </p:cNvPicPr>
          <p:nvPr/>
        </p:nvPicPr>
        <p:blipFill>
          <a:blip r:embed="rId2" cstate="print"/>
          <a:stretch>
            <a:fillRect/>
          </a:stretch>
        </p:blipFill>
        <p:spPr>
          <a:xfrm>
            <a:off x="428596" y="3000372"/>
            <a:ext cx="2405659" cy="3490678"/>
          </a:xfrm>
          <a:prstGeom prst="rect">
            <a:avLst/>
          </a:prstGeom>
        </p:spPr>
      </p:pic>
      <p:pic>
        <p:nvPicPr>
          <p:cNvPr id="6" name="Рисунок 5" descr="_ (1).jpg"/>
          <p:cNvPicPr>
            <a:picLocks noChangeAspect="1"/>
          </p:cNvPicPr>
          <p:nvPr/>
        </p:nvPicPr>
        <p:blipFill>
          <a:blip r:embed="rId3"/>
          <a:stretch>
            <a:fillRect/>
          </a:stretch>
        </p:blipFill>
        <p:spPr>
          <a:xfrm>
            <a:off x="6338127" y="2928934"/>
            <a:ext cx="2805873" cy="2042904"/>
          </a:xfrm>
          <a:prstGeom prst="rect">
            <a:avLst/>
          </a:prstGeom>
        </p:spPr>
      </p:pic>
      <p:pic>
        <p:nvPicPr>
          <p:cNvPr id="7" name="Рисунок 6" descr="_.png"/>
          <p:cNvPicPr>
            <a:picLocks noChangeAspect="1"/>
          </p:cNvPicPr>
          <p:nvPr/>
        </p:nvPicPr>
        <p:blipFill>
          <a:blip r:embed="rId4"/>
          <a:stretch>
            <a:fillRect/>
          </a:stretch>
        </p:blipFill>
        <p:spPr>
          <a:xfrm>
            <a:off x="2143108" y="3214686"/>
            <a:ext cx="4000508" cy="2820358"/>
          </a:xfrm>
          <a:prstGeom prst="rect">
            <a:avLst/>
          </a:prstGeom>
        </p:spPr>
      </p:pic>
      <p:pic>
        <p:nvPicPr>
          <p:cNvPr id="8" name="Рисунок 7" descr="__.jpg"/>
          <p:cNvPicPr>
            <a:picLocks noChangeAspect="1"/>
          </p:cNvPicPr>
          <p:nvPr/>
        </p:nvPicPr>
        <p:blipFill>
          <a:blip r:embed="rId5"/>
          <a:stretch>
            <a:fillRect/>
          </a:stretch>
        </p:blipFill>
        <p:spPr>
          <a:xfrm>
            <a:off x="4929190" y="4071942"/>
            <a:ext cx="3571900" cy="235298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720" y="214290"/>
            <a:ext cx="8715436" cy="1200329"/>
          </a:xfrm>
          <a:prstGeom prst="rect">
            <a:avLst/>
          </a:prstGeom>
          <a:noFill/>
        </p:spPr>
        <p:txBody>
          <a:bodyPr wrap="square" rtlCol="0">
            <a:spAutoFit/>
          </a:bodyPr>
          <a:lstStyle/>
          <a:p>
            <a:r>
              <a:rPr lang="ru-RU" b="1" dirty="0"/>
              <a:t>В трудные годы войны против гитлеровской Германии успехи </a:t>
            </a:r>
            <a:r>
              <a:rPr lang="ru-RU" b="1" dirty="0" smtClean="0"/>
              <a:t>и  достижения </a:t>
            </a:r>
            <a:r>
              <a:rPr lang="ru-RU" b="1" dirty="0"/>
              <a:t>спортсменов зачастую были на грани подвига.  </a:t>
            </a:r>
            <a:r>
              <a:rPr lang="ru-RU" b="1" dirty="0" smtClean="0"/>
              <a:t>Спортсмены </a:t>
            </a:r>
            <a:r>
              <a:rPr lang="ru-RU" b="1" dirty="0"/>
              <a:t>сменили спортивные снаряды на боевое оружие и стойко</a:t>
            </a:r>
            <a:r>
              <a:rPr lang="ru-RU" b="1" dirty="0" smtClean="0"/>
              <a:t>, </a:t>
            </a:r>
            <a:r>
              <a:rPr lang="ru-RU" b="1" dirty="0"/>
              <a:t>мужественно защищали рубежи нашей Родины...</a:t>
            </a:r>
            <a:endParaRPr lang="ru-RU" dirty="0"/>
          </a:p>
        </p:txBody>
      </p:sp>
      <p:sp>
        <p:nvSpPr>
          <p:cNvPr id="4" name="Прямоугольник 3"/>
          <p:cNvSpPr/>
          <p:nvPr/>
        </p:nvSpPr>
        <p:spPr>
          <a:xfrm>
            <a:off x="214282" y="1357298"/>
            <a:ext cx="4572000" cy="4770537"/>
          </a:xfrm>
          <a:prstGeom prst="rect">
            <a:avLst/>
          </a:prstGeom>
        </p:spPr>
        <p:txBody>
          <a:bodyPr wrap="square">
            <a:spAutoFit/>
          </a:bodyPr>
          <a:lstStyle/>
          <a:p>
            <a:r>
              <a:rPr lang="ru-RU" sz="1600" dirty="0" smtClean="0"/>
              <a:t>Начало войны</a:t>
            </a:r>
          </a:p>
          <a:p>
            <a:r>
              <a:rPr lang="ru-RU" sz="1600" dirty="0" smtClean="0"/>
              <a:t>С 1939 года Советский Союз, действуя в своих территориальных интересах, старался придерживаться нейтралитета. Но, когда началась Великая Отечественная война 1941-1945, она автоматически стала частью Второй мировой, длившейся уже второй год.  Вторжение немецких войск на советскую территорию именно 22 июня 1941 без официального предупреждения стало неожиданностью. Жители Советского Союза, услышав новость о начале войны, отправились в военкоматы. Физкультура и спорт помогали многим преодолевать тяготы и невзгоды, преодолевать себя, учили мужеству и стойкости, закаляли волю и характер, помогали воевать и побеждать. Самые важные операции, требующие выносливости и физической силы, смелости и волевых качеств, командиры возлагали на спортсменов.</a:t>
            </a:r>
            <a:endParaRPr lang="ru-RU" sz="1600" dirty="0"/>
          </a:p>
        </p:txBody>
      </p:sp>
      <p:pic>
        <p:nvPicPr>
          <p:cNvPr id="5" name="Рисунок 4" descr="yfxfkj_22_byz.jpeg"/>
          <p:cNvPicPr>
            <a:picLocks noChangeAspect="1"/>
          </p:cNvPicPr>
          <p:nvPr/>
        </p:nvPicPr>
        <p:blipFill>
          <a:blip r:embed="rId2"/>
          <a:stretch>
            <a:fillRect/>
          </a:stretch>
        </p:blipFill>
        <p:spPr>
          <a:xfrm>
            <a:off x="5214942" y="1428736"/>
            <a:ext cx="3643338" cy="50080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14612" y="642918"/>
            <a:ext cx="4572000" cy="3970318"/>
          </a:xfrm>
          <a:prstGeom prst="rect">
            <a:avLst/>
          </a:prstGeom>
        </p:spPr>
        <p:txBody>
          <a:bodyPr>
            <a:spAutoFit/>
          </a:bodyPr>
          <a:lstStyle/>
          <a:p>
            <a:pPr fontAlgn="ctr"/>
            <a:r>
              <a:rPr lang="ru-RU" dirty="0"/>
              <a:t>Николай Копылов родился 6 апреля 1910 года в городе Луга (ныне — Ленинградская область).</a:t>
            </a:r>
            <a:br>
              <a:rPr lang="ru-RU" dirty="0"/>
            </a:br>
            <a:r>
              <a:rPr lang="ru-RU" dirty="0" smtClean="0"/>
              <a:t>После </a:t>
            </a:r>
            <a:r>
              <a:rPr lang="ru-RU" dirty="0"/>
              <a:t>окончания профтехшколы работал электромонтёром-киномехаником. В 1927 году Копылов был призван на службу в Рабоче-крестьянскую Красную Армию. Воинскую службу совмещал с занятиями спортом, неоднократно становился чемпионом СССР по марафонскому бегу. Был значкистом ГТО.</a:t>
            </a:r>
            <a:br>
              <a:rPr lang="ru-RU" dirty="0"/>
            </a:br>
            <a:endParaRPr lang="ru-RU" dirty="0"/>
          </a:p>
          <a:p>
            <a:r>
              <a:rPr lang="ru-RU" dirty="0"/>
              <a:t/>
            </a:r>
            <a:br>
              <a:rPr lang="ru-RU" dirty="0"/>
            </a:br>
            <a:endParaRPr lang="ru-RU" dirty="0"/>
          </a:p>
        </p:txBody>
      </p:sp>
      <p:pic>
        <p:nvPicPr>
          <p:cNvPr id="3" name="Рисунок 2" descr="___.jpg"/>
          <p:cNvPicPr>
            <a:picLocks noChangeAspect="1"/>
          </p:cNvPicPr>
          <p:nvPr/>
        </p:nvPicPr>
        <p:blipFill>
          <a:blip r:embed="rId2"/>
          <a:stretch>
            <a:fillRect/>
          </a:stretch>
        </p:blipFill>
        <p:spPr>
          <a:xfrm>
            <a:off x="285720" y="642918"/>
            <a:ext cx="2222500" cy="3340100"/>
          </a:xfrm>
          <a:prstGeom prst="rect">
            <a:avLst/>
          </a:prstGeom>
        </p:spPr>
      </p:pic>
      <p:pic>
        <p:nvPicPr>
          <p:cNvPr id="4" name="Рисунок 3" descr="______30th_anniversa.jpg"/>
          <p:cNvPicPr>
            <a:picLocks noChangeAspect="1"/>
          </p:cNvPicPr>
          <p:nvPr/>
        </p:nvPicPr>
        <p:blipFill>
          <a:blip r:embed="rId3"/>
          <a:stretch>
            <a:fillRect/>
          </a:stretch>
        </p:blipFill>
        <p:spPr>
          <a:xfrm>
            <a:off x="6143636" y="3643314"/>
            <a:ext cx="2659557" cy="3014612"/>
          </a:xfrm>
          <a:prstGeom prst="rect">
            <a:avLst/>
          </a:prstGeom>
        </p:spPr>
      </p:pic>
      <p:sp>
        <p:nvSpPr>
          <p:cNvPr id="5" name="Прямоугольник 4"/>
          <p:cNvSpPr/>
          <p:nvPr/>
        </p:nvSpPr>
        <p:spPr>
          <a:xfrm>
            <a:off x="3428992" y="285728"/>
            <a:ext cx="2267672" cy="369332"/>
          </a:xfrm>
          <a:prstGeom prst="rect">
            <a:avLst/>
          </a:prstGeom>
        </p:spPr>
        <p:txBody>
          <a:bodyPr wrap="none">
            <a:spAutoFit/>
          </a:bodyPr>
          <a:lstStyle/>
          <a:p>
            <a:pPr algn="ctr"/>
            <a:r>
              <a:rPr lang="ru-RU" dirty="0" smtClean="0"/>
              <a:t>Путь двух товарищей</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285728"/>
            <a:ext cx="8286808" cy="5355312"/>
          </a:xfrm>
          <a:prstGeom prst="rect">
            <a:avLst/>
          </a:prstGeom>
        </p:spPr>
        <p:txBody>
          <a:bodyPr wrap="square">
            <a:spAutoFit/>
          </a:bodyPr>
          <a:lstStyle/>
          <a:p>
            <a:r>
              <a:rPr lang="ru-RU" dirty="0"/>
              <a:t>...9 сентября 1939 года московский стадион «Динамо» провожал в дальний путь девяносто трех участников очередного первенства страны по марафонскому бегу. Было жарко. Многоцветная цепочка спортсменов все шире растягивалась по просторному полотну Ленинградского шоссе. Впереди, уйдя на несколько сот метров от остальных, отважно поглощали расстояние два неизвестных атлета</a:t>
            </a:r>
            <a:r>
              <a:rPr lang="ru-RU" dirty="0" smtClean="0"/>
              <a:t>...</a:t>
            </a:r>
          </a:p>
          <a:p>
            <a:r>
              <a:rPr lang="ru-RU" dirty="0" smtClean="0"/>
              <a:t> </a:t>
            </a:r>
            <a:r>
              <a:rPr lang="ru-RU" dirty="0"/>
              <a:t>На сороковом километре, когда участники вернулись в черту города, смелый рывок предпринял Николай Копылов. Увеличил темп и </a:t>
            </a:r>
            <a:r>
              <a:rPr lang="ru-RU" dirty="0" err="1"/>
              <a:t>Чебуркин</a:t>
            </a:r>
            <a:r>
              <a:rPr lang="ru-RU" dirty="0"/>
              <a:t>. Он первым под восторженную овацию пятидесяти тысяч москвичей закончил труднейшую дистанцию, преодолев 42 километра 195 метров за отличное для той поры время — 2.41,57. Всего несколько секунд проиграл ему Николай Копылов. На глазах у любителей спорта победитель и второй призер крепко обнялись, тепло и сердечно поздравили друг друга</a:t>
            </a:r>
            <a:r>
              <a:rPr lang="ru-RU" dirty="0" smtClean="0"/>
              <a:t>...</a:t>
            </a:r>
          </a:p>
          <a:p>
            <a:endParaRPr lang="ru-RU" dirty="0"/>
          </a:p>
          <a:p>
            <a:endParaRPr lang="ru-RU" dirty="0"/>
          </a:p>
          <a:p>
            <a:r>
              <a:rPr lang="ru-RU" dirty="0"/>
              <a:t/>
            </a:r>
            <a:br>
              <a:rPr lang="ru-RU" dirty="0"/>
            </a:br>
            <a:r>
              <a:rPr lang="ru-RU" dirty="0"/>
              <a:t/>
            </a:r>
            <a:br>
              <a:rPr lang="ru-RU" dirty="0"/>
            </a:br>
            <a:endParaRPr lang="ru-RU" dirty="0"/>
          </a:p>
          <a:p>
            <a:r>
              <a:rPr lang="ru-RU" dirty="0"/>
              <a:t/>
            </a:r>
            <a:br>
              <a:rPr lang="ru-RU" dirty="0"/>
            </a:br>
            <a:endParaRPr lang="ru-RU" dirty="0"/>
          </a:p>
        </p:txBody>
      </p:sp>
      <p:sp>
        <p:nvSpPr>
          <p:cNvPr id="3" name="Прямоугольник 2"/>
          <p:cNvSpPr/>
          <p:nvPr/>
        </p:nvSpPr>
        <p:spPr>
          <a:xfrm>
            <a:off x="1928794" y="5929330"/>
            <a:ext cx="4572000" cy="646331"/>
          </a:xfrm>
          <a:prstGeom prst="rect">
            <a:avLst/>
          </a:prstGeom>
        </p:spPr>
        <p:txBody>
          <a:bodyPr>
            <a:spAutoFit/>
          </a:bodyPr>
          <a:lstStyle/>
          <a:p>
            <a:r>
              <a:rPr lang="ru-RU" dirty="0"/>
              <a:t>Начавшуюся войну два друга встретили в одном боевом строю...</a:t>
            </a:r>
          </a:p>
        </p:txBody>
      </p:sp>
      <p:pic>
        <p:nvPicPr>
          <p:cNvPr id="4" name="Рисунок 3" descr="Безымянный.png"/>
          <p:cNvPicPr>
            <a:picLocks noChangeAspect="1"/>
          </p:cNvPicPr>
          <p:nvPr/>
        </p:nvPicPr>
        <p:blipFill>
          <a:blip r:embed="rId2"/>
          <a:stretch>
            <a:fillRect/>
          </a:stretch>
        </p:blipFill>
        <p:spPr>
          <a:xfrm>
            <a:off x="428596" y="3643314"/>
            <a:ext cx="2313343" cy="2333998"/>
          </a:xfrm>
          <a:prstGeom prst="rect">
            <a:avLst/>
          </a:prstGeom>
        </p:spPr>
      </p:pic>
      <p:pic>
        <p:nvPicPr>
          <p:cNvPr id="5" name="Рисунок 4" descr="Безымянный р.png"/>
          <p:cNvPicPr>
            <a:picLocks noChangeAspect="1"/>
          </p:cNvPicPr>
          <p:nvPr/>
        </p:nvPicPr>
        <p:blipFill>
          <a:blip r:embed="rId3"/>
          <a:stretch>
            <a:fillRect/>
          </a:stretch>
        </p:blipFill>
        <p:spPr>
          <a:xfrm>
            <a:off x="4590374" y="3357562"/>
            <a:ext cx="4115744" cy="264320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2828836"/>
            <a:ext cx="4572000" cy="1200329"/>
          </a:xfrm>
          <a:prstGeom prst="rect">
            <a:avLst/>
          </a:prstGeom>
        </p:spPr>
        <p:txBody>
          <a:bodyPr>
            <a:spAutoFit/>
          </a:bodyPr>
          <a:lstStyle/>
          <a:p>
            <a:r>
              <a:rPr lang="ru-RU" dirty="0"/>
              <a:t>В 1941 году Копылов окончил Военную академию механизации и моторизации РККА. С сентября того же года — на фронтах Великой Отечественной войны.</a:t>
            </a:r>
          </a:p>
        </p:txBody>
      </p:sp>
      <p:pic>
        <p:nvPicPr>
          <p:cNvPr id="3" name="Рисунок 2" descr="4.png"/>
          <p:cNvPicPr>
            <a:picLocks noChangeAspect="1"/>
          </p:cNvPicPr>
          <p:nvPr/>
        </p:nvPicPr>
        <p:blipFill>
          <a:blip r:embed="rId2"/>
          <a:stretch>
            <a:fillRect/>
          </a:stretch>
        </p:blipFill>
        <p:spPr>
          <a:xfrm>
            <a:off x="0" y="0"/>
            <a:ext cx="9144000" cy="685799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5786" y="357166"/>
            <a:ext cx="3929090" cy="1477328"/>
          </a:xfrm>
          <a:prstGeom prst="rect">
            <a:avLst/>
          </a:prstGeom>
        </p:spPr>
        <p:txBody>
          <a:bodyPr wrap="square">
            <a:spAutoFit/>
          </a:bodyPr>
          <a:lstStyle/>
          <a:p>
            <a:r>
              <a:rPr lang="ru-RU" dirty="0"/>
              <a:t>В годы Великой Отечественной войны Копылов героически оборонял Москву. Зимой 1942 года с боевым товарищем </a:t>
            </a:r>
            <a:r>
              <a:rPr lang="ru-RU" dirty="0" err="1"/>
              <a:t>Чебуркиным</a:t>
            </a:r>
            <a:r>
              <a:rPr lang="ru-RU" dirty="0"/>
              <a:t> гнали гитлеровцев от нашей столицы.</a:t>
            </a:r>
          </a:p>
        </p:txBody>
      </p:sp>
      <p:pic>
        <p:nvPicPr>
          <p:cNvPr id="3" name="Рисунок 2" descr="5.png"/>
          <p:cNvPicPr>
            <a:picLocks noChangeAspect="1"/>
          </p:cNvPicPr>
          <p:nvPr/>
        </p:nvPicPr>
        <p:blipFill>
          <a:blip r:embed="rId2"/>
          <a:stretch>
            <a:fillRect/>
          </a:stretch>
        </p:blipFill>
        <p:spPr>
          <a:xfrm>
            <a:off x="357158" y="1857364"/>
            <a:ext cx="4350272" cy="2709907"/>
          </a:xfrm>
          <a:prstGeom prst="rect">
            <a:avLst/>
          </a:prstGeom>
        </p:spPr>
      </p:pic>
      <p:sp>
        <p:nvSpPr>
          <p:cNvPr id="5" name="Прямоугольник 4"/>
          <p:cNvSpPr/>
          <p:nvPr/>
        </p:nvSpPr>
        <p:spPr>
          <a:xfrm>
            <a:off x="5000628" y="1857364"/>
            <a:ext cx="3857620" cy="4524315"/>
          </a:xfrm>
          <a:prstGeom prst="rect">
            <a:avLst/>
          </a:prstGeom>
        </p:spPr>
        <p:txBody>
          <a:bodyPr wrap="square">
            <a:spAutoFit/>
          </a:bodyPr>
          <a:lstStyle/>
          <a:p>
            <a:r>
              <a:rPr lang="ru-RU" dirty="0" smtClean="0"/>
              <a:t>Летом 1942 года дивизию перебросили на </a:t>
            </a:r>
            <a:r>
              <a:rPr lang="ru-RU" dirty="0" err="1" smtClean="0"/>
              <a:t>сталинградское</a:t>
            </a:r>
            <a:r>
              <a:rPr lang="ru-RU" dirty="0" smtClean="0"/>
              <a:t> направление. Товарищи Копылов и </a:t>
            </a:r>
            <a:r>
              <a:rPr lang="ru-RU" dirty="0" err="1" smtClean="0"/>
              <a:t>Чебуркин</a:t>
            </a:r>
            <a:r>
              <a:rPr lang="ru-RU" dirty="0" smtClean="0"/>
              <a:t>, в перерыве между боями, увидели газету «Красный спорт» от 18 июня. В ней был опубликован приказ Всесоюзного комитета по делам физкультуры и спорта, которым группе ведущих атлетов и тренеров страны за особый вклад в дело обороны Родины присваивалось звание «Мастер спорта». Среди лучших из лучших Копылов прочел и свою фамилию, а боевой товарищ </a:t>
            </a:r>
            <a:r>
              <a:rPr lang="ru-RU" dirty="0" err="1" smtClean="0"/>
              <a:t>Чебуркин</a:t>
            </a:r>
            <a:r>
              <a:rPr lang="ru-RU" dirty="0" smtClean="0"/>
              <a:t> первым поздравил его.</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5572140"/>
            <a:ext cx="8643998" cy="646331"/>
          </a:xfrm>
          <a:prstGeom prst="rect">
            <a:avLst/>
          </a:prstGeom>
        </p:spPr>
        <p:txBody>
          <a:bodyPr wrap="square">
            <a:spAutoFit/>
          </a:bodyPr>
          <a:lstStyle/>
          <a:p>
            <a:r>
              <a:rPr lang="ru-RU" dirty="0"/>
              <a:t>С 5 по 9 июля 1943 года в период Курского сражения Николай Копылов неоднократно вступал в бой и водил свою бригаду в контратаки.</a:t>
            </a:r>
          </a:p>
        </p:txBody>
      </p:sp>
      <p:sp>
        <p:nvSpPr>
          <p:cNvPr id="3" name="Прямоугольник 2"/>
          <p:cNvSpPr/>
          <p:nvPr/>
        </p:nvSpPr>
        <p:spPr>
          <a:xfrm>
            <a:off x="428596" y="428604"/>
            <a:ext cx="8358246" cy="923330"/>
          </a:xfrm>
          <a:prstGeom prst="rect">
            <a:avLst/>
          </a:prstGeom>
        </p:spPr>
        <p:txBody>
          <a:bodyPr wrap="square">
            <a:spAutoFit/>
          </a:bodyPr>
          <a:lstStyle/>
          <a:p>
            <a:r>
              <a:rPr lang="ru-RU" dirty="0"/>
              <a:t>В августе 1944 года на подступах к Праге Копылов принял командование 51-й танковой бригадой 3-го танкового корпуса, которая в ноябре стала 47-й гвардейской танковой бригадой.</a:t>
            </a:r>
          </a:p>
        </p:txBody>
      </p:sp>
      <p:pic>
        <p:nvPicPr>
          <p:cNvPr id="4" name="Рисунок 3" descr="6.png"/>
          <p:cNvPicPr>
            <a:picLocks noChangeAspect="1"/>
          </p:cNvPicPr>
          <p:nvPr/>
        </p:nvPicPr>
        <p:blipFill>
          <a:blip r:embed="rId2"/>
          <a:stretch>
            <a:fillRect/>
          </a:stretch>
        </p:blipFill>
        <p:spPr>
          <a:xfrm>
            <a:off x="785786" y="1357297"/>
            <a:ext cx="7429552" cy="422715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14810" y="357166"/>
            <a:ext cx="4643470" cy="1477328"/>
          </a:xfrm>
          <a:prstGeom prst="rect">
            <a:avLst/>
          </a:prstGeom>
        </p:spPr>
        <p:txBody>
          <a:bodyPr wrap="square">
            <a:spAutoFit/>
          </a:bodyPr>
          <a:lstStyle/>
          <a:p>
            <a:r>
              <a:rPr lang="ru-RU" dirty="0"/>
              <a:t>В апреле 1945 года Николай Копылов командовал 47-й гвардейской бригадой 9-огго гвардейского танкового корпуса 2-й гвардейской танковой армии 1-ого Белорусского фронта.</a:t>
            </a:r>
          </a:p>
        </p:txBody>
      </p:sp>
      <p:sp>
        <p:nvSpPr>
          <p:cNvPr id="3" name="Прямоугольник 2"/>
          <p:cNvSpPr/>
          <p:nvPr/>
        </p:nvSpPr>
        <p:spPr>
          <a:xfrm>
            <a:off x="214282" y="3286124"/>
            <a:ext cx="4572000" cy="2585323"/>
          </a:xfrm>
          <a:prstGeom prst="rect">
            <a:avLst/>
          </a:prstGeom>
        </p:spPr>
        <p:txBody>
          <a:bodyPr>
            <a:spAutoFit/>
          </a:bodyPr>
          <a:lstStyle/>
          <a:p>
            <a:r>
              <a:rPr lang="ru-RU" dirty="0"/>
              <a:t>В 1945 году, 31 мая по указу Президиума Верховного Совета СССР за "умелое руководство танковой бригадой и проявленные в боях мужество отвагу" Николай Копылов был удостоен высокого звания Героя Советского Союза с вручением ордена Ленина и медали "Золотая Звезда"!</a:t>
            </a:r>
          </a:p>
          <a:p>
            <a:r>
              <a:rPr lang="ru-RU" dirty="0" smtClean="0"/>
              <a:t/>
            </a:r>
            <a:br>
              <a:rPr lang="ru-RU" dirty="0" smtClean="0"/>
            </a:br>
            <a:endParaRPr lang="ru-RU" dirty="0"/>
          </a:p>
        </p:txBody>
      </p:sp>
      <p:pic>
        <p:nvPicPr>
          <p:cNvPr id="4" name="Рисунок 3" descr="9.png"/>
          <p:cNvPicPr>
            <a:picLocks noChangeAspect="1"/>
          </p:cNvPicPr>
          <p:nvPr/>
        </p:nvPicPr>
        <p:blipFill>
          <a:blip r:embed="rId2"/>
          <a:stretch>
            <a:fillRect/>
          </a:stretch>
        </p:blipFill>
        <p:spPr>
          <a:xfrm>
            <a:off x="4643438" y="3286124"/>
            <a:ext cx="4048058" cy="2296410"/>
          </a:xfrm>
          <a:prstGeom prst="rect">
            <a:avLst/>
          </a:prstGeom>
        </p:spPr>
      </p:pic>
      <p:pic>
        <p:nvPicPr>
          <p:cNvPr id="5" name="Рисунок 4" descr="8й.png"/>
          <p:cNvPicPr>
            <a:picLocks noChangeAspect="1"/>
          </p:cNvPicPr>
          <p:nvPr/>
        </p:nvPicPr>
        <p:blipFill>
          <a:blip r:embed="rId3" cstate="print"/>
          <a:stretch>
            <a:fillRect/>
          </a:stretch>
        </p:blipFill>
        <p:spPr>
          <a:xfrm>
            <a:off x="428596" y="428604"/>
            <a:ext cx="3704759" cy="2233260"/>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1117</Words>
  <Application>Microsoft Office PowerPoint</Application>
  <PresentationFormat>Экран (4:3)</PresentationFormat>
  <Paragraphs>50</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Дом</dc:creator>
  <cp:lastModifiedBy>User</cp:lastModifiedBy>
  <cp:revision>11</cp:revision>
  <dcterms:created xsi:type="dcterms:W3CDTF">2020-02-18T16:37:06Z</dcterms:created>
  <dcterms:modified xsi:type="dcterms:W3CDTF">2020-04-29T21:13:04Z</dcterms:modified>
</cp:coreProperties>
</file>